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4630400" cy="8229600"/>
  <p:notesSz cx="8229600" cy="14630400"/>
  <p:embeddedFontLst>
    <p:embeddedFont>
      <p:font typeface="Libre Baskerville" panose="02000000000000000000" pitchFamily="34" charset="0"/>
      <p:bold r:id="rId15"/>
    </p:embeddedFont>
    <p:embeddedFont>
      <p:font typeface="Libre Baskerville" panose="02000000000000000000" pitchFamily="34" charset="-122"/>
      <p:bold r:id="rId16"/>
    </p:embeddedFont>
    <p:embeddedFont>
      <p:font typeface="Libre Baskerville" panose="02000000000000000000" pitchFamily="34" charset="-120"/>
      <p:bold r:id="rId17"/>
    </p:embeddedFont>
    <p:embeddedFont>
      <p:font typeface="Open Sans" pitchFamily="34" charset="0"/>
      <p:bold r:id="rId18"/>
    </p:embeddedFont>
    <p:embeddedFont>
      <p:font typeface="Open Sans" pitchFamily="34" charset="-122"/>
      <p:bold r:id="rId19"/>
    </p:embeddedFont>
    <p:embeddedFont>
      <p:font typeface="Open Sans" pitchFamily="34" charset="-120"/>
      <p:bold r:id="rId20"/>
    </p:embeddedFont>
    <p:embeddedFont>
      <p:font typeface="Calibri" panose="020F0502020204030204" charset="0"/>
      <p:regular r:id="rId21"/>
      <p:bold r:id="rId22"/>
      <p:italic r:id="rId23"/>
      <p:boldItalic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10.fntdata"/><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12589"/>
            <a:ext cx="7556421" cy="2835116"/>
          </a:xfrm>
          <a:prstGeom prst="rect">
            <a:avLst/>
          </a:prstGeom>
          <a:noFill/>
        </p:spPr>
        <p:txBody>
          <a:bodyPr wrap="square" lIns="0" tIns="0" rIns="0" bIns="0" rtlCol="0" anchor="t"/>
          <a:lstStyle/>
          <a:p>
            <a:pPr marL="0" indent="0" algn="l">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Hackaton_AI4CKD - Prédiction des Stades de l'IRC</a:t>
            </a:r>
            <a:endParaRPr lang="en-US" sz="4450" dirty="0"/>
          </a:p>
        </p:txBody>
      </p:sp>
      <p:sp>
        <p:nvSpPr>
          <p:cNvPr id="4" name="Text 1"/>
          <p:cNvSpPr/>
          <p:nvPr/>
        </p:nvSpPr>
        <p:spPr>
          <a:xfrm>
            <a:off x="793790" y="3887867"/>
            <a:ext cx="7556421" cy="3629025"/>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 Ce rapport présente une analyse approfondie du projet "Hackaton_AI4CKD", axé sur la modélisation des données médicales de l'insuffisance rénale chronique (IRC). Notre objectif principal était de nettoyer, explorer et modéliser ces données afin de prédire avec précision les stades de l'IRC. Nous avons abordé les défis liés aux valeurs manquantes, aux types de données incorrects et aux valeurs aberrantes, tout en mettant en œuvre des techniques de machine learning pour optimiser la performance prédictive. Les résultats de ce projet offrent des perspectives précieuses pour améliorer le diagnostic et la gestion de l'IRC.</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690813"/>
          </a:xfrm>
          <a:prstGeom prst="rect">
            <a:avLst/>
          </a:prstGeom>
        </p:spPr>
      </p:pic>
      <p:sp>
        <p:nvSpPr>
          <p:cNvPr id="3" name="Text 0"/>
          <p:cNvSpPr/>
          <p:nvPr/>
        </p:nvSpPr>
        <p:spPr>
          <a:xfrm>
            <a:off x="753427" y="3282791"/>
            <a:ext cx="10620970" cy="672703"/>
          </a:xfrm>
          <a:prstGeom prst="rect">
            <a:avLst/>
          </a:prstGeom>
          <a:noFill/>
        </p:spPr>
        <p:txBody>
          <a:bodyPr wrap="none" lIns="0" tIns="0" rIns="0" bIns="0" rtlCol="0" anchor="t"/>
          <a:lstStyle/>
          <a:p>
            <a:pPr marL="0" indent="0" algn="l">
              <a:lnSpc>
                <a:spcPts val="5250"/>
              </a:lnSpc>
              <a:buNone/>
            </a:pPr>
            <a:r>
              <a:rPr lang="en-US" sz="4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Structure et Initialisation du Notebook</a:t>
            </a:r>
            <a:endParaRPr lang="en-US" sz="4200" dirty="0"/>
          </a:p>
        </p:txBody>
      </p:sp>
      <p:sp>
        <p:nvSpPr>
          <p:cNvPr id="4" name="Text 1"/>
          <p:cNvSpPr/>
          <p:nvPr/>
        </p:nvSpPr>
        <p:spPr>
          <a:xfrm>
            <a:off x="753427" y="4278392"/>
            <a:ext cx="13123545" cy="1721644"/>
          </a:xfrm>
          <a:prstGeom prst="rect">
            <a:avLst/>
          </a:prstGeom>
          <a:noFill/>
        </p:spPr>
        <p:txBody>
          <a:bodyPr wrap="square" lIns="0" tIns="0" rIns="0" bIns="0" rtlCol="0" anchor="t"/>
          <a:lstStyle/>
          <a:p>
            <a:pPr marL="0" indent="0" algn="l">
              <a:lnSpc>
                <a:spcPts val="2700"/>
              </a:lnSpc>
              <a:buNone/>
            </a:pPr>
            <a:r>
              <a:rPr lang="en-US" sz="1650" dirty="0">
                <a:solidFill>
                  <a:srgbClr val="49495A"/>
                </a:solidFill>
                <a:latin typeface="Open Sans" pitchFamily="34" charset="0"/>
                <a:ea typeface="Open Sans" pitchFamily="34" charset="-122"/>
                <a:cs typeface="Open Sans" pitchFamily="34" charset="-120"/>
              </a:rPr>
              <a:t> Le notebook est structuré pour faciliter la manipulation, la visualisation et la modélisation des données. Nous avons importé les bibliothèques </a:t>
            </a:r>
            <a:r>
              <a:rPr lang="en-US" sz="1650" b="1" dirty="0">
                <a:solidFill>
                  <a:srgbClr val="49495A"/>
                </a:solidFill>
                <a:latin typeface="Open Sans" pitchFamily="34" charset="0"/>
                <a:ea typeface="Open Sans" pitchFamily="34" charset="-122"/>
                <a:cs typeface="Open Sans" pitchFamily="34" charset="-120"/>
              </a:rPr>
              <a:t>Pandas</a:t>
            </a:r>
            <a:r>
              <a:rPr lang="en-US" sz="1650" dirty="0">
                <a:solidFill>
                  <a:srgbClr val="49495A"/>
                </a:solidFill>
                <a:latin typeface="Open Sans" pitchFamily="34" charset="0"/>
                <a:ea typeface="Open Sans" pitchFamily="34" charset="-122"/>
                <a:cs typeface="Open Sans" pitchFamily="34" charset="-120"/>
              </a:rPr>
              <a:t> et </a:t>
            </a:r>
            <a:r>
              <a:rPr lang="en-US" sz="1650" b="1" dirty="0">
                <a:solidFill>
                  <a:srgbClr val="49495A"/>
                </a:solidFill>
                <a:latin typeface="Open Sans" pitchFamily="34" charset="0"/>
                <a:ea typeface="Open Sans" pitchFamily="34" charset="-122"/>
                <a:cs typeface="Open Sans" pitchFamily="34" charset="-120"/>
              </a:rPr>
              <a:t>NumPy</a:t>
            </a:r>
            <a:r>
              <a:rPr lang="en-US" sz="1650" dirty="0">
                <a:solidFill>
                  <a:srgbClr val="49495A"/>
                </a:solidFill>
                <a:latin typeface="Open Sans" pitchFamily="34" charset="0"/>
                <a:ea typeface="Open Sans" pitchFamily="34" charset="-122"/>
                <a:cs typeface="Open Sans" pitchFamily="34" charset="-120"/>
              </a:rPr>
              <a:t> pour la manipulation des données, </a:t>
            </a:r>
            <a:r>
              <a:rPr lang="en-US" sz="1650" b="1" dirty="0">
                <a:solidFill>
                  <a:srgbClr val="49495A"/>
                </a:solidFill>
                <a:latin typeface="Open Sans" pitchFamily="34" charset="0"/>
                <a:ea typeface="Open Sans" pitchFamily="34" charset="-122"/>
                <a:cs typeface="Open Sans" pitchFamily="34" charset="-120"/>
              </a:rPr>
              <a:t>Matplotlib</a:t>
            </a:r>
            <a:r>
              <a:rPr lang="en-US" sz="1650" dirty="0">
                <a:solidFill>
                  <a:srgbClr val="49495A"/>
                </a:solidFill>
                <a:latin typeface="Open Sans" pitchFamily="34" charset="0"/>
                <a:ea typeface="Open Sans" pitchFamily="34" charset="-122"/>
                <a:cs typeface="Open Sans" pitchFamily="34" charset="-120"/>
              </a:rPr>
              <a:t> et </a:t>
            </a:r>
            <a:r>
              <a:rPr lang="en-US" sz="1650" b="1" dirty="0">
                <a:solidFill>
                  <a:srgbClr val="49495A"/>
                </a:solidFill>
                <a:latin typeface="Open Sans" pitchFamily="34" charset="0"/>
                <a:ea typeface="Open Sans" pitchFamily="34" charset="-122"/>
                <a:cs typeface="Open Sans" pitchFamily="34" charset="-120"/>
              </a:rPr>
              <a:t>Seaborn</a:t>
            </a:r>
            <a:r>
              <a:rPr lang="en-US" sz="1650" dirty="0">
                <a:solidFill>
                  <a:srgbClr val="49495A"/>
                </a:solidFill>
                <a:latin typeface="Open Sans" pitchFamily="34" charset="0"/>
                <a:ea typeface="Open Sans" pitchFamily="34" charset="-122"/>
                <a:cs typeface="Open Sans" pitchFamily="34" charset="-120"/>
              </a:rPr>
              <a:t> pour la visualisation, </a:t>
            </a:r>
            <a:r>
              <a:rPr lang="en-US" sz="1650" b="1" dirty="0">
                <a:solidFill>
                  <a:srgbClr val="49495A"/>
                </a:solidFill>
                <a:latin typeface="Open Sans" pitchFamily="34" charset="0"/>
                <a:ea typeface="Open Sans" pitchFamily="34" charset="-122"/>
                <a:cs typeface="Open Sans" pitchFamily="34" charset="-120"/>
              </a:rPr>
              <a:t>Scikit-learn</a:t>
            </a:r>
            <a:r>
              <a:rPr lang="en-US" sz="1650" dirty="0">
                <a:solidFill>
                  <a:srgbClr val="49495A"/>
                </a:solidFill>
                <a:latin typeface="Open Sans" pitchFamily="34" charset="0"/>
                <a:ea typeface="Open Sans" pitchFamily="34" charset="-122"/>
                <a:cs typeface="Open Sans" pitchFamily="34" charset="-120"/>
              </a:rPr>
              <a:t> pour le machine learning, et </a:t>
            </a:r>
            <a:r>
              <a:rPr lang="en-US" sz="1650" b="1" dirty="0">
                <a:solidFill>
                  <a:srgbClr val="49495A"/>
                </a:solidFill>
                <a:latin typeface="Open Sans" pitchFamily="34" charset="0"/>
                <a:ea typeface="Open Sans" pitchFamily="34" charset="-122"/>
                <a:cs typeface="Open Sans" pitchFamily="34" charset="-120"/>
              </a:rPr>
              <a:t>Scipy</a:t>
            </a:r>
            <a:r>
              <a:rPr lang="en-US" sz="1650" dirty="0">
                <a:solidFill>
                  <a:srgbClr val="49495A"/>
                </a:solidFill>
                <a:latin typeface="Open Sans" pitchFamily="34" charset="0"/>
                <a:ea typeface="Open Sans" pitchFamily="34" charset="-122"/>
                <a:cs typeface="Open Sans" pitchFamily="34" charset="-120"/>
              </a:rPr>
              <a:t> pour les tests statistiques. Les données, initialement composées de 306 observations et 201 variables, ont été réduites à 32 colonnes pertinentes. Cette étape d'initialisation est cruciale pour assurer une analyse rigoureuse et efficace.</a:t>
            </a:r>
            <a:endParaRPr lang="en-US" sz="1650" dirty="0"/>
          </a:p>
        </p:txBody>
      </p:sp>
      <p:sp>
        <p:nvSpPr>
          <p:cNvPr id="5" name="Shape 2"/>
          <p:cNvSpPr/>
          <p:nvPr/>
        </p:nvSpPr>
        <p:spPr>
          <a:xfrm>
            <a:off x="753427" y="6484382"/>
            <a:ext cx="484346" cy="484346"/>
          </a:xfrm>
          <a:prstGeom prst="roundRect">
            <a:avLst>
              <a:gd name="adj" fmla="val 6667"/>
            </a:avLst>
          </a:prstGeom>
          <a:solidFill>
            <a:srgbClr val="EAE8F3"/>
          </a:solidFill>
        </p:spPr>
      </p:sp>
      <p:sp>
        <p:nvSpPr>
          <p:cNvPr id="6" name="Text 3"/>
          <p:cNvSpPr/>
          <p:nvPr/>
        </p:nvSpPr>
        <p:spPr>
          <a:xfrm>
            <a:off x="834152" y="6524744"/>
            <a:ext cx="322898" cy="403622"/>
          </a:xfrm>
          <a:prstGeom prst="rect">
            <a:avLst/>
          </a:prstGeom>
          <a:noFill/>
        </p:spPr>
        <p:txBody>
          <a:bodyPr wrap="none" lIns="0" tIns="0" rIns="0" bIns="0" rtlCol="0" anchor="t"/>
          <a:lstStyle/>
          <a:p>
            <a:pPr marL="0" indent="0" algn="ctr">
              <a:lnSpc>
                <a:spcPts val="2500"/>
              </a:lnSpc>
              <a:buNone/>
            </a:pPr>
            <a:r>
              <a:rPr lang="en-US" sz="25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1</a:t>
            </a:r>
            <a:endParaRPr lang="en-US" sz="2500" dirty="0"/>
          </a:p>
        </p:txBody>
      </p:sp>
      <p:sp>
        <p:nvSpPr>
          <p:cNvPr id="7" name="Text 4"/>
          <p:cNvSpPr/>
          <p:nvPr/>
        </p:nvSpPr>
        <p:spPr>
          <a:xfrm>
            <a:off x="1453039" y="6484382"/>
            <a:ext cx="3502700" cy="336352"/>
          </a:xfrm>
          <a:prstGeom prst="rect">
            <a:avLst/>
          </a:prstGeom>
          <a:noFill/>
        </p:spPr>
        <p:txBody>
          <a:bodyPr wrap="none" lIns="0" tIns="0" rIns="0" bIns="0" rtlCol="0" anchor="t"/>
          <a:lstStyle/>
          <a:p>
            <a:pPr marL="0" indent="0" algn="l">
              <a:lnSpc>
                <a:spcPts val="2600"/>
              </a:lnSpc>
              <a:buNone/>
            </a:pPr>
            <a:r>
              <a:rPr lang="en-US" sz="21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Import des Bibliothèques</a:t>
            </a:r>
            <a:endParaRPr lang="en-US" sz="2100" dirty="0"/>
          </a:p>
        </p:txBody>
      </p:sp>
      <p:sp>
        <p:nvSpPr>
          <p:cNvPr id="8" name="Text 5"/>
          <p:cNvSpPr/>
          <p:nvPr/>
        </p:nvSpPr>
        <p:spPr>
          <a:xfrm>
            <a:off x="1453039" y="6949797"/>
            <a:ext cx="5754529" cy="688658"/>
          </a:xfrm>
          <a:prstGeom prst="rect">
            <a:avLst/>
          </a:prstGeom>
          <a:noFill/>
        </p:spPr>
        <p:txBody>
          <a:bodyPr wrap="square" lIns="0" tIns="0" rIns="0" bIns="0" rtlCol="0" anchor="t"/>
          <a:lstStyle/>
          <a:p>
            <a:pPr marL="0" indent="0" algn="l">
              <a:lnSpc>
                <a:spcPts val="2700"/>
              </a:lnSpc>
              <a:buNone/>
            </a:pPr>
            <a:r>
              <a:rPr lang="en-US" sz="1650" dirty="0">
                <a:solidFill>
                  <a:srgbClr val="49495A"/>
                </a:solidFill>
                <a:latin typeface="Open Sans" pitchFamily="34" charset="0"/>
                <a:ea typeface="Open Sans" pitchFamily="34" charset="-122"/>
                <a:cs typeface="Open Sans" pitchFamily="34" charset="-120"/>
              </a:rPr>
              <a:t>Utilisation de bibliothèques clés pour la manipulation et visualisation des données.</a:t>
            </a:r>
            <a:endParaRPr lang="en-US" sz="1650" dirty="0"/>
          </a:p>
        </p:txBody>
      </p:sp>
      <p:sp>
        <p:nvSpPr>
          <p:cNvPr id="9" name="Shape 6"/>
          <p:cNvSpPr/>
          <p:nvPr/>
        </p:nvSpPr>
        <p:spPr>
          <a:xfrm>
            <a:off x="7422833" y="6484382"/>
            <a:ext cx="484346" cy="484346"/>
          </a:xfrm>
          <a:prstGeom prst="roundRect">
            <a:avLst>
              <a:gd name="adj" fmla="val 6667"/>
            </a:avLst>
          </a:prstGeom>
          <a:solidFill>
            <a:srgbClr val="EAE8F3"/>
          </a:solidFill>
        </p:spPr>
      </p:sp>
      <p:sp>
        <p:nvSpPr>
          <p:cNvPr id="10" name="Text 7"/>
          <p:cNvSpPr/>
          <p:nvPr/>
        </p:nvSpPr>
        <p:spPr>
          <a:xfrm>
            <a:off x="7503557" y="6524744"/>
            <a:ext cx="322898" cy="403622"/>
          </a:xfrm>
          <a:prstGeom prst="rect">
            <a:avLst/>
          </a:prstGeom>
          <a:noFill/>
        </p:spPr>
        <p:txBody>
          <a:bodyPr wrap="none" lIns="0" tIns="0" rIns="0" bIns="0" rtlCol="0" anchor="t"/>
          <a:lstStyle/>
          <a:p>
            <a:pPr marL="0" indent="0" algn="ctr">
              <a:lnSpc>
                <a:spcPts val="2500"/>
              </a:lnSpc>
              <a:buNone/>
            </a:pPr>
            <a:r>
              <a:rPr lang="en-US" sz="25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2</a:t>
            </a:r>
            <a:endParaRPr lang="en-US" sz="2500" dirty="0"/>
          </a:p>
        </p:txBody>
      </p:sp>
      <p:sp>
        <p:nvSpPr>
          <p:cNvPr id="11" name="Text 8"/>
          <p:cNvSpPr/>
          <p:nvPr/>
        </p:nvSpPr>
        <p:spPr>
          <a:xfrm>
            <a:off x="8122444" y="6484382"/>
            <a:ext cx="3548539" cy="336352"/>
          </a:xfrm>
          <a:prstGeom prst="rect">
            <a:avLst/>
          </a:prstGeom>
          <a:noFill/>
        </p:spPr>
        <p:txBody>
          <a:bodyPr wrap="none" lIns="0" tIns="0" rIns="0" bIns="0" rtlCol="0" anchor="t"/>
          <a:lstStyle/>
          <a:p>
            <a:pPr marL="0" indent="0" algn="l">
              <a:lnSpc>
                <a:spcPts val="2600"/>
              </a:lnSpc>
              <a:buNone/>
            </a:pPr>
            <a:r>
              <a:rPr lang="en-US" sz="21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Chargement des Données</a:t>
            </a:r>
            <a:endParaRPr lang="en-US" sz="2100" dirty="0"/>
          </a:p>
        </p:txBody>
      </p:sp>
      <p:sp>
        <p:nvSpPr>
          <p:cNvPr id="12" name="Text 9"/>
          <p:cNvSpPr/>
          <p:nvPr/>
        </p:nvSpPr>
        <p:spPr>
          <a:xfrm>
            <a:off x="8122444" y="6949797"/>
            <a:ext cx="5754529" cy="688658"/>
          </a:xfrm>
          <a:prstGeom prst="rect">
            <a:avLst/>
          </a:prstGeom>
          <a:noFill/>
        </p:spPr>
        <p:txBody>
          <a:bodyPr wrap="square" lIns="0" tIns="0" rIns="0" bIns="0" rtlCol="0" anchor="t"/>
          <a:lstStyle/>
          <a:p>
            <a:pPr marL="0" indent="0" algn="l">
              <a:lnSpc>
                <a:spcPts val="2700"/>
              </a:lnSpc>
              <a:buNone/>
            </a:pPr>
            <a:r>
              <a:rPr lang="en-US" sz="1650" dirty="0">
                <a:solidFill>
                  <a:srgbClr val="49495A"/>
                </a:solidFill>
                <a:latin typeface="Open Sans" pitchFamily="34" charset="0"/>
                <a:ea typeface="Open Sans" pitchFamily="34" charset="-122"/>
                <a:cs typeface="Open Sans" pitchFamily="34" charset="-120"/>
              </a:rPr>
              <a:t>Importation des données initiales et sélection des colonnes pertinentes.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12520"/>
            <a:ext cx="12701945" cy="708779"/>
          </a:xfrm>
          <a:prstGeom prst="rect">
            <a:avLst/>
          </a:prstGeom>
          <a:noFill/>
        </p:spPr>
        <p:txBody>
          <a:bodyPr wrap="none" lIns="0" tIns="0" rIns="0" bIns="0" rtlCol="0" anchor="t"/>
          <a:lstStyle/>
          <a:p>
            <a:pPr marL="0" indent="0" algn="l">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Nettoyage des Données: Une Étape Cruciale</a:t>
            </a:r>
            <a:endParaRPr lang="en-US" sz="4450" dirty="0"/>
          </a:p>
        </p:txBody>
      </p:sp>
      <p:sp>
        <p:nvSpPr>
          <p:cNvPr id="3" name="Text 1"/>
          <p:cNvSpPr/>
          <p:nvPr/>
        </p:nvSpPr>
        <p:spPr>
          <a:xfrm>
            <a:off x="793790" y="2274927"/>
            <a:ext cx="13042821" cy="2177415"/>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 Le nettoyage des données a impliqué plusieurs étapes essentielles pour assurer la qualité et la cohérence des informations. Nous avons géré les valeurs manquantes en supprimant les colonnes et les lignes avec des taux de valeurs manquantes élevés, puis en imputant les valeurs restantes. Les types de données ont été corrigés, et les variables catégorielles ont été encodées numériquement. Enfin, les valeurs aberrantes ont été identifiées et corrigées pour éviter de biaiser les résultats de la modélisation. Cette phase de nettoyage est fondamentale pour obtenir des modèles prédictifs fiables.</a:t>
            </a:r>
            <a:endParaRPr lang="en-US" sz="1750" dirty="0"/>
          </a:p>
        </p:txBody>
      </p:sp>
      <p:sp>
        <p:nvSpPr>
          <p:cNvPr id="4" name="Text 2"/>
          <p:cNvSpPr/>
          <p:nvPr/>
        </p:nvSpPr>
        <p:spPr>
          <a:xfrm>
            <a:off x="793790" y="4934307"/>
            <a:ext cx="3978116" cy="708660"/>
          </a:xfrm>
          <a:prstGeom prst="rect">
            <a:avLst/>
          </a:prstGeom>
          <a:noFill/>
        </p:spPr>
        <p:txBody>
          <a:bodyPr wrap="square" lIns="0" tIns="0" rIns="0" bIns="0" rtlCol="0" anchor="t"/>
          <a:lstStyle/>
          <a:p>
            <a:pPr marL="0" indent="0" algn="l">
              <a:lnSpc>
                <a:spcPts val="2750"/>
              </a:lnSpc>
              <a:buNone/>
            </a:pPr>
            <a:r>
              <a:rPr lang="en-US" sz="2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Gestion des Valeurs Manquantes</a:t>
            </a:r>
            <a:endParaRPr lang="en-US" sz="2200" dirty="0"/>
          </a:p>
        </p:txBody>
      </p:sp>
      <p:sp>
        <p:nvSpPr>
          <p:cNvPr id="5" name="Text 3"/>
          <p:cNvSpPr/>
          <p:nvPr/>
        </p:nvSpPr>
        <p:spPr>
          <a:xfrm>
            <a:off x="793790" y="5869781"/>
            <a:ext cx="3978116"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Suppression des colonnes avec &gt;50% de valeurs manquantes</a:t>
            </a:r>
            <a:endParaRPr lang="en-US" sz="1750" dirty="0"/>
          </a:p>
        </p:txBody>
      </p:sp>
      <p:sp>
        <p:nvSpPr>
          <p:cNvPr id="6" name="Text 4"/>
          <p:cNvSpPr/>
          <p:nvPr/>
        </p:nvSpPr>
        <p:spPr>
          <a:xfrm>
            <a:off x="793790" y="6674882"/>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Imputation des valeurs restantes</a:t>
            </a:r>
            <a:endParaRPr lang="en-US" sz="1750" dirty="0"/>
          </a:p>
        </p:txBody>
      </p:sp>
      <p:sp>
        <p:nvSpPr>
          <p:cNvPr id="7" name="Text 5"/>
          <p:cNvSpPr/>
          <p:nvPr/>
        </p:nvSpPr>
        <p:spPr>
          <a:xfrm>
            <a:off x="5332928" y="4934307"/>
            <a:ext cx="3978116" cy="708660"/>
          </a:xfrm>
          <a:prstGeom prst="rect">
            <a:avLst/>
          </a:prstGeom>
          <a:noFill/>
        </p:spPr>
        <p:txBody>
          <a:bodyPr wrap="square" lIns="0" tIns="0" rIns="0" bIns="0" rtlCol="0" anchor="t"/>
          <a:lstStyle/>
          <a:p>
            <a:pPr marL="0" indent="0" algn="l">
              <a:lnSpc>
                <a:spcPts val="2750"/>
              </a:lnSpc>
              <a:buNone/>
            </a:pPr>
            <a:r>
              <a:rPr lang="en-US" sz="2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Correction des Types de Données</a:t>
            </a:r>
            <a:endParaRPr lang="en-US" sz="2200" dirty="0"/>
          </a:p>
        </p:txBody>
      </p:sp>
      <p:sp>
        <p:nvSpPr>
          <p:cNvPr id="8" name="Text 6"/>
          <p:cNvSpPr/>
          <p:nvPr/>
        </p:nvSpPr>
        <p:spPr>
          <a:xfrm>
            <a:off x="5332928" y="5869781"/>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Conversion des virgules en points</a:t>
            </a:r>
            <a:endParaRPr lang="en-US" sz="1750" dirty="0"/>
          </a:p>
        </p:txBody>
      </p:sp>
      <p:sp>
        <p:nvSpPr>
          <p:cNvPr id="9" name="Text 7"/>
          <p:cNvSpPr/>
          <p:nvPr/>
        </p:nvSpPr>
        <p:spPr>
          <a:xfrm>
            <a:off x="5332928" y="6311979"/>
            <a:ext cx="3978116"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Encodage numérique des variables catégorielles</a:t>
            </a:r>
            <a:endParaRPr lang="en-US" sz="1750" dirty="0"/>
          </a:p>
        </p:txBody>
      </p:sp>
      <p:sp>
        <p:nvSpPr>
          <p:cNvPr id="10" name="Text 8"/>
          <p:cNvSpPr/>
          <p:nvPr/>
        </p:nvSpPr>
        <p:spPr>
          <a:xfrm>
            <a:off x="9872067" y="4934307"/>
            <a:ext cx="3978116" cy="708660"/>
          </a:xfrm>
          <a:prstGeom prst="rect">
            <a:avLst/>
          </a:prstGeom>
          <a:noFill/>
        </p:spPr>
        <p:txBody>
          <a:bodyPr wrap="square" lIns="0" tIns="0" rIns="0" bIns="0" rtlCol="0" anchor="t"/>
          <a:lstStyle/>
          <a:p>
            <a:pPr marL="0" indent="0" algn="l">
              <a:lnSpc>
                <a:spcPts val="2750"/>
              </a:lnSpc>
              <a:buNone/>
            </a:pPr>
            <a:r>
              <a:rPr lang="en-US" sz="2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Traitement des Valeurs Aberrantes</a:t>
            </a:r>
            <a:endParaRPr lang="en-US" sz="2200" dirty="0"/>
          </a:p>
        </p:txBody>
      </p:sp>
      <p:sp>
        <p:nvSpPr>
          <p:cNvPr id="11" name="Text 9"/>
          <p:cNvSpPr/>
          <p:nvPr/>
        </p:nvSpPr>
        <p:spPr>
          <a:xfrm>
            <a:off x="9872067" y="5869781"/>
            <a:ext cx="3978116"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Identification des outliers avec la méthode IQR</a:t>
            </a:r>
            <a:endParaRPr lang="en-US" sz="1750" dirty="0"/>
          </a:p>
        </p:txBody>
      </p:sp>
      <p:sp>
        <p:nvSpPr>
          <p:cNvPr id="12" name="Text 10"/>
          <p:cNvSpPr/>
          <p:nvPr/>
        </p:nvSpPr>
        <p:spPr>
          <a:xfrm>
            <a:off x="9872067" y="6674882"/>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Correction des erreurs de saisie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5061" y="1208961"/>
            <a:ext cx="7706678" cy="1283494"/>
          </a:xfrm>
          <a:prstGeom prst="rect">
            <a:avLst/>
          </a:prstGeom>
          <a:noFill/>
        </p:spPr>
        <p:txBody>
          <a:bodyPr wrap="square" lIns="0" tIns="0" rIns="0" bIns="0" rtlCol="0" anchor="t"/>
          <a:lstStyle/>
          <a:p>
            <a:pPr marL="0" indent="0" algn="l">
              <a:lnSpc>
                <a:spcPts val="5050"/>
              </a:lnSpc>
              <a:buNone/>
            </a:pPr>
            <a:r>
              <a:rPr lang="en-US" sz="40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Analyse Exploratoire: Visualisation et Corrélation</a:t>
            </a:r>
            <a:endParaRPr lang="en-US" sz="4000" dirty="0"/>
          </a:p>
        </p:txBody>
      </p:sp>
      <p:sp>
        <p:nvSpPr>
          <p:cNvPr id="4" name="Text 1"/>
          <p:cNvSpPr/>
          <p:nvPr/>
        </p:nvSpPr>
        <p:spPr>
          <a:xfrm>
            <a:off x="6205061" y="2800350"/>
            <a:ext cx="7706678" cy="2628900"/>
          </a:xfrm>
          <a:prstGeom prst="rect">
            <a:avLst/>
          </a:prstGeom>
          <a:noFill/>
        </p:spPr>
        <p:txBody>
          <a:bodyPr wrap="squar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 L'analyse exploratoire a permis de comprendre la distribution des variables et leurs relations. Nous avons réalisé une analyse univariée en visualisant les distributions et en calculant les statistiques descriptives. L'analyse bivariée a inclus une matrice de corrélation pour les variables numériques et des tests statistiques pour les associations catégorielles. La sélection des caractéristiques avec </a:t>
            </a:r>
            <a:r>
              <a:rPr lang="en-US" sz="1600" b="1" dirty="0">
                <a:solidFill>
                  <a:srgbClr val="49495A"/>
                </a:solidFill>
                <a:latin typeface="Open Sans" pitchFamily="34" charset="0"/>
                <a:ea typeface="Open Sans" pitchFamily="34" charset="-122"/>
                <a:cs typeface="Open Sans" pitchFamily="34" charset="-120"/>
              </a:rPr>
              <a:t>SelectKBest</a:t>
            </a:r>
            <a:r>
              <a:rPr lang="en-US" sz="1600" dirty="0">
                <a:solidFill>
                  <a:srgbClr val="49495A"/>
                </a:solidFill>
                <a:latin typeface="Open Sans" pitchFamily="34" charset="0"/>
                <a:ea typeface="Open Sans" pitchFamily="34" charset="-122"/>
                <a:cs typeface="Open Sans" pitchFamily="34" charset="-120"/>
              </a:rPr>
              <a:t> a aidé à identifier les variables les plus pertinentes pour la modélisation. Cette étape est cruciale pour guider le choix des modèles et optimiser leurs performances.</a:t>
            </a:r>
            <a:endParaRPr lang="en-US" sz="1600" dirty="0"/>
          </a:p>
        </p:txBody>
      </p:sp>
      <p:pic>
        <p:nvPicPr>
          <p:cNvPr id="5" name="Image 1" descr="preencoded.png"/>
          <p:cNvPicPr>
            <a:picLocks noChangeAspect="1"/>
          </p:cNvPicPr>
          <p:nvPr/>
        </p:nvPicPr>
        <p:blipFill>
          <a:blip r:embed="rId2"/>
          <a:stretch>
            <a:fillRect/>
          </a:stretch>
        </p:blipFill>
        <p:spPr>
          <a:xfrm>
            <a:off x="6205061" y="5660231"/>
            <a:ext cx="513278" cy="513278"/>
          </a:xfrm>
          <a:prstGeom prst="rect">
            <a:avLst/>
          </a:prstGeom>
        </p:spPr>
      </p:pic>
      <p:sp>
        <p:nvSpPr>
          <p:cNvPr id="6" name="Text 2"/>
          <p:cNvSpPr/>
          <p:nvPr/>
        </p:nvSpPr>
        <p:spPr>
          <a:xfrm>
            <a:off x="6205061" y="6378773"/>
            <a:ext cx="2363629" cy="641747"/>
          </a:xfrm>
          <a:prstGeom prst="rect">
            <a:avLst/>
          </a:prstGeom>
          <a:noFill/>
        </p:spPr>
        <p:txBody>
          <a:bodyPr wrap="square" lIns="0" tIns="0" rIns="0" bIns="0" rtlCol="0" anchor="t"/>
          <a:lstStyle/>
          <a:p>
            <a:pPr marL="0" indent="0" algn="l">
              <a:lnSpc>
                <a:spcPts val="2500"/>
              </a:lnSpc>
              <a:buNone/>
            </a:pPr>
            <a:r>
              <a:rPr lang="en-US" sz="20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Analyse Univariée</a:t>
            </a:r>
            <a:endParaRPr lang="en-US" sz="2000" dirty="0"/>
          </a:p>
        </p:txBody>
      </p:sp>
      <p:pic>
        <p:nvPicPr>
          <p:cNvPr id="7" name="Image 2" descr="preencoded.png"/>
          <p:cNvPicPr>
            <a:picLocks noChangeAspect="1"/>
          </p:cNvPicPr>
          <p:nvPr/>
        </p:nvPicPr>
        <p:blipFill>
          <a:blip r:embed="rId3"/>
          <a:stretch>
            <a:fillRect/>
          </a:stretch>
        </p:blipFill>
        <p:spPr>
          <a:xfrm>
            <a:off x="8876586" y="5660231"/>
            <a:ext cx="513278" cy="513278"/>
          </a:xfrm>
          <a:prstGeom prst="rect">
            <a:avLst/>
          </a:prstGeom>
        </p:spPr>
      </p:pic>
      <p:sp>
        <p:nvSpPr>
          <p:cNvPr id="8" name="Text 3"/>
          <p:cNvSpPr/>
          <p:nvPr/>
        </p:nvSpPr>
        <p:spPr>
          <a:xfrm>
            <a:off x="8876586" y="6378773"/>
            <a:ext cx="2363629" cy="320873"/>
          </a:xfrm>
          <a:prstGeom prst="rect">
            <a:avLst/>
          </a:prstGeom>
          <a:noFill/>
        </p:spPr>
        <p:txBody>
          <a:bodyPr wrap="none" lIns="0" tIns="0" rIns="0" bIns="0" rtlCol="0" anchor="t"/>
          <a:lstStyle/>
          <a:p>
            <a:pPr marL="0" indent="0" algn="l">
              <a:lnSpc>
                <a:spcPts val="2500"/>
              </a:lnSpc>
              <a:buNone/>
            </a:pPr>
            <a:r>
              <a:rPr lang="en-US" sz="20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Analyse Bivariée</a:t>
            </a:r>
            <a:endParaRPr lang="en-US" sz="2000" dirty="0"/>
          </a:p>
        </p:txBody>
      </p:sp>
      <p:pic>
        <p:nvPicPr>
          <p:cNvPr id="9" name="Image 3" descr="preencoded.png"/>
          <p:cNvPicPr>
            <a:picLocks noChangeAspect="1"/>
          </p:cNvPicPr>
          <p:nvPr/>
        </p:nvPicPr>
        <p:blipFill>
          <a:blip r:embed="rId4"/>
          <a:stretch>
            <a:fillRect/>
          </a:stretch>
        </p:blipFill>
        <p:spPr>
          <a:xfrm>
            <a:off x="11548110" y="5660231"/>
            <a:ext cx="513278" cy="513278"/>
          </a:xfrm>
          <a:prstGeom prst="rect">
            <a:avLst/>
          </a:prstGeom>
        </p:spPr>
      </p:pic>
      <p:sp>
        <p:nvSpPr>
          <p:cNvPr id="10" name="Text 4"/>
          <p:cNvSpPr/>
          <p:nvPr/>
        </p:nvSpPr>
        <p:spPr>
          <a:xfrm>
            <a:off x="11548110" y="6378773"/>
            <a:ext cx="2363629" cy="641747"/>
          </a:xfrm>
          <a:prstGeom prst="rect">
            <a:avLst/>
          </a:prstGeom>
          <a:noFill/>
        </p:spPr>
        <p:txBody>
          <a:bodyPr wrap="square" lIns="0" tIns="0" rIns="0" bIns="0" rtlCol="0" anchor="t"/>
          <a:lstStyle/>
          <a:p>
            <a:pPr marL="0" indent="0" algn="l">
              <a:lnSpc>
                <a:spcPts val="2500"/>
              </a:lnSpc>
              <a:buNone/>
            </a:pPr>
            <a:r>
              <a:rPr lang="en-US" sz="20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Sélection de Caractéristiques</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6753" y="539591"/>
            <a:ext cx="11042809" cy="613172"/>
          </a:xfrm>
          <a:prstGeom prst="rect">
            <a:avLst/>
          </a:prstGeom>
          <a:noFill/>
        </p:spPr>
        <p:txBody>
          <a:bodyPr wrap="none" lIns="0" tIns="0" rIns="0" bIns="0" rtlCol="0" anchor="t"/>
          <a:lstStyle/>
          <a:p>
            <a:pPr marL="0" indent="0" algn="l">
              <a:lnSpc>
                <a:spcPts val="4800"/>
              </a:lnSpc>
              <a:buNone/>
            </a:pPr>
            <a:r>
              <a:rPr lang="en-US" sz="38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Modélisation: Prédiction des Stades de l'IRC</a:t>
            </a:r>
            <a:endParaRPr lang="en-US" sz="3850" dirty="0"/>
          </a:p>
        </p:txBody>
      </p:sp>
      <p:sp>
        <p:nvSpPr>
          <p:cNvPr id="3" name="Text 1"/>
          <p:cNvSpPr/>
          <p:nvPr/>
        </p:nvSpPr>
        <p:spPr>
          <a:xfrm>
            <a:off x="686753" y="1545193"/>
            <a:ext cx="13256895" cy="1569244"/>
          </a:xfrm>
          <a:prstGeom prst="rect">
            <a:avLst/>
          </a:prstGeom>
          <a:noFill/>
        </p:spPr>
        <p:txBody>
          <a:bodyPr wrap="square" lIns="0" tIns="0" rIns="0" bIns="0" rtlCol="0" anchor="t"/>
          <a:lstStyle/>
          <a:p>
            <a:pPr marL="0" indent="0" algn="l">
              <a:lnSpc>
                <a:spcPts val="2450"/>
              </a:lnSpc>
              <a:buNone/>
            </a:pPr>
            <a:r>
              <a:rPr lang="en-US" sz="1500" dirty="0">
                <a:solidFill>
                  <a:srgbClr val="49495A"/>
                </a:solidFill>
                <a:latin typeface="Open Sans" pitchFamily="34" charset="0"/>
                <a:ea typeface="Open Sans" pitchFamily="34" charset="-122"/>
                <a:cs typeface="Open Sans" pitchFamily="34" charset="-120"/>
              </a:rPr>
              <a:t> La phase de modélisation a consisté à préparer les données, tester différents modèles, et optimiser leurs hyperparamètres. Nous avons séparé les données en ensembles d'entraînement et de test, standardisé les variables, et rééquilibré les classes avec </a:t>
            </a:r>
            <a:r>
              <a:rPr lang="en-US" sz="1500" b="1" dirty="0">
                <a:solidFill>
                  <a:srgbClr val="49495A"/>
                </a:solidFill>
                <a:latin typeface="Open Sans" pitchFamily="34" charset="0"/>
                <a:ea typeface="Open Sans" pitchFamily="34" charset="-122"/>
                <a:cs typeface="Open Sans" pitchFamily="34" charset="-120"/>
              </a:rPr>
              <a:t>SMOTE</a:t>
            </a:r>
            <a:r>
              <a:rPr lang="en-US" sz="1500" dirty="0">
                <a:solidFill>
                  <a:srgbClr val="49495A"/>
                </a:solidFill>
                <a:latin typeface="Open Sans" pitchFamily="34" charset="0"/>
                <a:ea typeface="Open Sans" pitchFamily="34" charset="-122"/>
                <a:cs typeface="Open Sans" pitchFamily="34" charset="-120"/>
              </a:rPr>
              <a:t>. Les modèles testés incluent la régression logistique, l'arbre de décision, le </a:t>
            </a:r>
            <a:r>
              <a:rPr lang="en-US" sz="1500" b="1" dirty="0">
                <a:solidFill>
                  <a:srgbClr val="49495A"/>
                </a:solidFill>
                <a:latin typeface="Open Sans" pitchFamily="34" charset="0"/>
                <a:ea typeface="Open Sans" pitchFamily="34" charset="-122"/>
                <a:cs typeface="Open Sans" pitchFamily="34" charset="-120"/>
              </a:rPr>
              <a:t>Random Forest</a:t>
            </a:r>
            <a:r>
              <a:rPr lang="en-US" sz="1500" dirty="0">
                <a:solidFill>
                  <a:srgbClr val="49495A"/>
                </a:solidFill>
                <a:latin typeface="Open Sans" pitchFamily="34" charset="0"/>
                <a:ea typeface="Open Sans" pitchFamily="34" charset="-122"/>
                <a:cs typeface="Open Sans" pitchFamily="34" charset="-120"/>
              </a:rPr>
              <a:t>, le </a:t>
            </a:r>
            <a:r>
              <a:rPr lang="en-US" sz="1500" b="1" dirty="0">
                <a:solidFill>
                  <a:srgbClr val="49495A"/>
                </a:solidFill>
                <a:latin typeface="Open Sans" pitchFamily="34" charset="0"/>
                <a:ea typeface="Open Sans" pitchFamily="34" charset="-122"/>
                <a:cs typeface="Open Sans" pitchFamily="34" charset="-120"/>
              </a:rPr>
              <a:t>Gradient Boosting</a:t>
            </a:r>
            <a:r>
              <a:rPr lang="en-US" sz="1500" dirty="0">
                <a:solidFill>
                  <a:srgbClr val="49495A"/>
                </a:solidFill>
                <a:latin typeface="Open Sans" pitchFamily="34" charset="0"/>
                <a:ea typeface="Open Sans" pitchFamily="34" charset="-122"/>
                <a:cs typeface="Open Sans" pitchFamily="34" charset="-120"/>
              </a:rPr>
              <a:t>, le </a:t>
            </a:r>
            <a:r>
              <a:rPr lang="en-US" sz="1500" b="1" dirty="0">
                <a:solidFill>
                  <a:srgbClr val="49495A"/>
                </a:solidFill>
                <a:latin typeface="Open Sans" pitchFamily="34" charset="0"/>
                <a:ea typeface="Open Sans" pitchFamily="34" charset="-122"/>
                <a:cs typeface="Open Sans" pitchFamily="34" charset="-120"/>
              </a:rPr>
              <a:t>SVM</a:t>
            </a:r>
            <a:r>
              <a:rPr lang="en-US" sz="1500" dirty="0">
                <a:solidFill>
                  <a:srgbClr val="49495A"/>
                </a:solidFill>
                <a:latin typeface="Open Sans" pitchFamily="34" charset="0"/>
                <a:ea typeface="Open Sans" pitchFamily="34" charset="-122"/>
                <a:cs typeface="Open Sans" pitchFamily="34" charset="-120"/>
              </a:rPr>
              <a:t>, et </a:t>
            </a:r>
            <a:r>
              <a:rPr lang="en-US" sz="1500" b="1" dirty="0">
                <a:solidFill>
                  <a:srgbClr val="49495A"/>
                </a:solidFill>
                <a:latin typeface="Open Sans" pitchFamily="34" charset="0"/>
                <a:ea typeface="Open Sans" pitchFamily="34" charset="-122"/>
                <a:cs typeface="Open Sans" pitchFamily="34" charset="-120"/>
              </a:rPr>
              <a:t>XGBoost</a:t>
            </a:r>
            <a:r>
              <a:rPr lang="en-US" sz="1500" dirty="0">
                <a:solidFill>
                  <a:srgbClr val="49495A"/>
                </a:solidFill>
                <a:latin typeface="Open Sans" pitchFamily="34" charset="0"/>
                <a:ea typeface="Open Sans" pitchFamily="34" charset="-122"/>
                <a:cs typeface="Open Sans" pitchFamily="34" charset="-120"/>
              </a:rPr>
              <a:t>. L'optimisation a été réalisée avec </a:t>
            </a:r>
            <a:r>
              <a:rPr lang="en-US" sz="1500" b="1" dirty="0">
                <a:solidFill>
                  <a:srgbClr val="49495A"/>
                </a:solidFill>
                <a:latin typeface="Open Sans" pitchFamily="34" charset="0"/>
                <a:ea typeface="Open Sans" pitchFamily="34" charset="-122"/>
                <a:cs typeface="Open Sans" pitchFamily="34" charset="-120"/>
              </a:rPr>
              <a:t>GridSearchCV</a:t>
            </a:r>
            <a:r>
              <a:rPr lang="en-US" sz="1500" dirty="0">
                <a:solidFill>
                  <a:srgbClr val="49495A"/>
                </a:solidFill>
                <a:latin typeface="Open Sans" pitchFamily="34" charset="0"/>
                <a:ea typeface="Open Sans" pitchFamily="34" charset="-122"/>
                <a:cs typeface="Open Sans" pitchFamily="34" charset="-120"/>
              </a:rPr>
              <a:t> et </a:t>
            </a:r>
            <a:r>
              <a:rPr lang="en-US" sz="1500" b="1" dirty="0">
                <a:solidFill>
                  <a:srgbClr val="49495A"/>
                </a:solidFill>
                <a:latin typeface="Open Sans" pitchFamily="34" charset="0"/>
                <a:ea typeface="Open Sans" pitchFamily="34" charset="-122"/>
                <a:cs typeface="Open Sans" pitchFamily="34" charset="-120"/>
              </a:rPr>
              <a:t>RandomizedSearchCV</a:t>
            </a:r>
            <a:r>
              <a:rPr lang="en-US" sz="1500" dirty="0">
                <a:solidFill>
                  <a:srgbClr val="49495A"/>
                </a:solidFill>
                <a:latin typeface="Open Sans" pitchFamily="34" charset="0"/>
                <a:ea typeface="Open Sans" pitchFamily="34" charset="-122"/>
                <a:cs typeface="Open Sans" pitchFamily="34" charset="-120"/>
              </a:rPr>
              <a:t>, en utilisant la validation croisée stratifiée et des métriques d'évaluation telles que l'accuracy, le </a:t>
            </a:r>
            <a:r>
              <a:rPr lang="en-US" sz="1500" b="1" dirty="0">
                <a:solidFill>
                  <a:srgbClr val="49495A"/>
                </a:solidFill>
                <a:latin typeface="Open Sans" pitchFamily="34" charset="0"/>
                <a:ea typeface="Open Sans" pitchFamily="34" charset="-122"/>
                <a:cs typeface="Open Sans" pitchFamily="34" charset="-120"/>
              </a:rPr>
              <a:t>F1-score</a:t>
            </a:r>
            <a:r>
              <a:rPr lang="en-US" sz="1500" dirty="0">
                <a:solidFill>
                  <a:srgbClr val="49495A"/>
                </a:solidFill>
                <a:latin typeface="Open Sans" pitchFamily="34" charset="0"/>
                <a:ea typeface="Open Sans" pitchFamily="34" charset="-122"/>
                <a:cs typeface="Open Sans" pitchFamily="34" charset="-120"/>
              </a:rPr>
              <a:t>, et le </a:t>
            </a:r>
            <a:r>
              <a:rPr lang="en-US" sz="1500" b="1" dirty="0">
                <a:solidFill>
                  <a:srgbClr val="49495A"/>
                </a:solidFill>
                <a:latin typeface="Open Sans" pitchFamily="34" charset="0"/>
                <a:ea typeface="Open Sans" pitchFamily="34" charset="-122"/>
                <a:cs typeface="Open Sans" pitchFamily="34" charset="-120"/>
              </a:rPr>
              <a:t>ROC-AUC</a:t>
            </a:r>
            <a:r>
              <a:rPr lang="en-US" sz="1500" dirty="0">
                <a:solidFill>
                  <a:srgbClr val="49495A"/>
                </a:solidFill>
                <a:latin typeface="Open Sans" pitchFamily="34" charset="0"/>
                <a:ea typeface="Open Sans" pitchFamily="34" charset="-122"/>
                <a:cs typeface="Open Sans" pitchFamily="34" charset="-120"/>
              </a:rPr>
              <a:t>.</a:t>
            </a:r>
            <a:endParaRPr lang="en-US" sz="1500" dirty="0"/>
          </a:p>
        </p:txBody>
      </p:sp>
      <p:sp>
        <p:nvSpPr>
          <p:cNvPr id="4" name="Text 2"/>
          <p:cNvSpPr/>
          <p:nvPr/>
        </p:nvSpPr>
        <p:spPr>
          <a:xfrm>
            <a:off x="1454110" y="5501759"/>
            <a:ext cx="3148727" cy="306586"/>
          </a:xfrm>
          <a:prstGeom prst="rect">
            <a:avLst/>
          </a:prstGeom>
          <a:noFill/>
        </p:spPr>
        <p:txBody>
          <a:bodyPr wrap="none" lIns="0" tIns="0" rIns="0" bIns="0" rtlCol="0" anchor="t"/>
          <a:lstStyle/>
          <a:p>
            <a:pPr marL="0" indent="0" algn="r">
              <a:lnSpc>
                <a:spcPts val="2400"/>
              </a:lnSpc>
              <a:buNone/>
            </a:pPr>
            <a:r>
              <a:rPr lang="en-US" sz="19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Préparation des Données</a:t>
            </a:r>
            <a:endParaRPr lang="en-US" sz="1900" dirty="0"/>
          </a:p>
        </p:txBody>
      </p:sp>
      <p:pic>
        <p:nvPicPr>
          <p:cNvPr id="5" name="Image 0" descr="preencoded.png"/>
          <p:cNvPicPr>
            <a:picLocks noChangeAspect="1"/>
          </p:cNvPicPr>
          <p:nvPr/>
        </p:nvPicPr>
        <p:blipFill>
          <a:blip r:embed="rId1"/>
          <a:stretch>
            <a:fillRect/>
          </a:stretch>
        </p:blipFill>
        <p:spPr>
          <a:xfrm>
            <a:off x="4995267" y="3335179"/>
            <a:ext cx="4639866" cy="4639866"/>
          </a:xfrm>
          <a:prstGeom prst="rect">
            <a:avLst/>
          </a:prstGeom>
        </p:spPr>
      </p:pic>
      <p:sp>
        <p:nvSpPr>
          <p:cNvPr id="6" name="Text 3"/>
          <p:cNvSpPr/>
          <p:nvPr/>
        </p:nvSpPr>
        <p:spPr>
          <a:xfrm>
            <a:off x="5568553" y="5192316"/>
            <a:ext cx="293489" cy="366951"/>
          </a:xfrm>
          <a:prstGeom prst="rect">
            <a:avLst/>
          </a:prstGeom>
          <a:noFill/>
        </p:spPr>
        <p:txBody>
          <a:bodyPr wrap="none" lIns="0" tIns="0" rIns="0" bIns="0" rtlCol="0" anchor="t"/>
          <a:lstStyle/>
          <a:p>
            <a:pPr marL="0" indent="0" algn="l">
              <a:lnSpc>
                <a:spcPts val="3650"/>
              </a:lnSpc>
              <a:buNone/>
            </a:pPr>
            <a:r>
              <a:rPr lang="en-US" sz="23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1</a:t>
            </a:r>
            <a:endParaRPr lang="en-US" sz="2300" dirty="0"/>
          </a:p>
        </p:txBody>
      </p:sp>
      <p:sp>
        <p:nvSpPr>
          <p:cNvPr id="7" name="Text 4"/>
          <p:cNvSpPr/>
          <p:nvPr/>
        </p:nvSpPr>
        <p:spPr>
          <a:xfrm>
            <a:off x="9929455" y="4268272"/>
            <a:ext cx="2452688" cy="306586"/>
          </a:xfrm>
          <a:prstGeom prst="rect">
            <a:avLst/>
          </a:prstGeom>
          <a:noFill/>
        </p:spPr>
        <p:txBody>
          <a:bodyPr wrap="none" lIns="0" tIns="0" rIns="0" bIns="0" rtlCol="0" anchor="t"/>
          <a:lstStyle/>
          <a:p>
            <a:pPr marL="0" indent="0" algn="l">
              <a:lnSpc>
                <a:spcPts val="2400"/>
              </a:lnSpc>
              <a:buNone/>
            </a:pPr>
            <a:r>
              <a:rPr lang="en-US" sz="19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Test des Modèles</a:t>
            </a:r>
            <a:endParaRPr lang="en-US" sz="1900" dirty="0"/>
          </a:p>
        </p:txBody>
      </p:sp>
      <p:pic>
        <p:nvPicPr>
          <p:cNvPr id="8" name="Image 1" descr="preencoded.png"/>
          <p:cNvPicPr>
            <a:picLocks noChangeAspect="1"/>
          </p:cNvPicPr>
          <p:nvPr/>
        </p:nvPicPr>
        <p:blipFill>
          <a:blip r:embed="rId2"/>
          <a:stretch>
            <a:fillRect/>
          </a:stretch>
        </p:blipFill>
        <p:spPr>
          <a:xfrm>
            <a:off x="4995267" y="3335179"/>
            <a:ext cx="4639866" cy="4639866"/>
          </a:xfrm>
          <a:prstGeom prst="rect">
            <a:avLst/>
          </a:prstGeom>
        </p:spPr>
      </p:pic>
      <p:sp>
        <p:nvSpPr>
          <p:cNvPr id="9" name="Text 5"/>
          <p:cNvSpPr/>
          <p:nvPr/>
        </p:nvSpPr>
        <p:spPr>
          <a:xfrm>
            <a:off x="8210074" y="4225766"/>
            <a:ext cx="293489" cy="366951"/>
          </a:xfrm>
          <a:prstGeom prst="rect">
            <a:avLst/>
          </a:prstGeom>
          <a:noFill/>
        </p:spPr>
        <p:txBody>
          <a:bodyPr wrap="none" lIns="0" tIns="0" rIns="0" bIns="0" rtlCol="0" anchor="t"/>
          <a:lstStyle/>
          <a:p>
            <a:pPr marL="0" indent="0" algn="l">
              <a:lnSpc>
                <a:spcPts val="3650"/>
              </a:lnSpc>
              <a:buNone/>
            </a:pPr>
            <a:r>
              <a:rPr lang="en-US" sz="23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2</a:t>
            </a:r>
            <a:endParaRPr lang="en-US" sz="2300" dirty="0"/>
          </a:p>
        </p:txBody>
      </p:sp>
      <p:sp>
        <p:nvSpPr>
          <p:cNvPr id="10" name="Text 6"/>
          <p:cNvSpPr/>
          <p:nvPr/>
        </p:nvSpPr>
        <p:spPr>
          <a:xfrm>
            <a:off x="9929455" y="6735366"/>
            <a:ext cx="2452688" cy="306586"/>
          </a:xfrm>
          <a:prstGeom prst="rect">
            <a:avLst/>
          </a:prstGeom>
          <a:noFill/>
        </p:spPr>
        <p:txBody>
          <a:bodyPr wrap="none" lIns="0" tIns="0" rIns="0" bIns="0" rtlCol="0" anchor="t"/>
          <a:lstStyle/>
          <a:p>
            <a:pPr marL="0" indent="0" algn="l">
              <a:lnSpc>
                <a:spcPts val="2400"/>
              </a:lnSpc>
              <a:buNone/>
            </a:pPr>
            <a:r>
              <a:rPr lang="en-US" sz="19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Optimisation</a:t>
            </a:r>
            <a:endParaRPr lang="en-US" sz="1900" dirty="0"/>
          </a:p>
        </p:txBody>
      </p:sp>
      <p:pic>
        <p:nvPicPr>
          <p:cNvPr id="11" name="Image 2" descr="preencoded.png"/>
          <p:cNvPicPr>
            <a:picLocks noChangeAspect="1"/>
          </p:cNvPicPr>
          <p:nvPr/>
        </p:nvPicPr>
        <p:blipFill>
          <a:blip r:embed="rId3"/>
          <a:stretch>
            <a:fillRect/>
          </a:stretch>
        </p:blipFill>
        <p:spPr>
          <a:xfrm>
            <a:off x="4995267" y="3335179"/>
            <a:ext cx="4639866" cy="4639866"/>
          </a:xfrm>
          <a:prstGeom prst="rect">
            <a:avLst/>
          </a:prstGeom>
        </p:spPr>
      </p:pic>
      <p:sp>
        <p:nvSpPr>
          <p:cNvPr id="12" name="Text 7"/>
          <p:cNvSpPr/>
          <p:nvPr/>
        </p:nvSpPr>
        <p:spPr>
          <a:xfrm>
            <a:off x="7726442" y="6996589"/>
            <a:ext cx="293489" cy="366951"/>
          </a:xfrm>
          <a:prstGeom prst="rect">
            <a:avLst/>
          </a:prstGeom>
          <a:noFill/>
        </p:spPr>
        <p:txBody>
          <a:bodyPr wrap="none" lIns="0" tIns="0" rIns="0" bIns="0" rtlCol="0" anchor="t"/>
          <a:lstStyle/>
          <a:p>
            <a:pPr marL="0" indent="0" algn="l">
              <a:lnSpc>
                <a:spcPts val="3650"/>
              </a:lnSpc>
              <a:buNone/>
            </a:pPr>
            <a:r>
              <a:rPr lang="en-US" sz="23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3</a:t>
            </a:r>
            <a:endParaRPr lang="en-US" sz="2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9015" y="542687"/>
            <a:ext cx="7765971" cy="1230392"/>
          </a:xfrm>
          <a:prstGeom prst="rect">
            <a:avLst/>
          </a:prstGeom>
          <a:noFill/>
        </p:spPr>
        <p:txBody>
          <a:bodyPr wrap="square" lIns="0" tIns="0" rIns="0" bIns="0" rtlCol="0" anchor="t"/>
          <a:lstStyle/>
          <a:p>
            <a:pPr marL="0" indent="0" algn="l">
              <a:lnSpc>
                <a:spcPts val="4800"/>
              </a:lnSpc>
              <a:buNone/>
            </a:pPr>
            <a:r>
              <a:rPr lang="en-US" sz="38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Résultats: Performance du </a:t>
            </a:r>
            <a:r>
              <a:rPr lang="fr-FR" altLang="en-US" sz="38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Gradient Boosting</a:t>
            </a:r>
            <a:endParaRPr lang="fr-FR" altLang="en-US" sz="38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endParaRPr>
          </a:p>
        </p:txBody>
      </p:sp>
      <p:sp>
        <p:nvSpPr>
          <p:cNvPr id="4" name="Text 1"/>
          <p:cNvSpPr/>
          <p:nvPr/>
        </p:nvSpPr>
        <p:spPr>
          <a:xfrm>
            <a:off x="689015" y="2068354"/>
            <a:ext cx="7765971" cy="2203609"/>
          </a:xfrm>
          <a:prstGeom prst="rect">
            <a:avLst/>
          </a:prstGeom>
          <a:noFill/>
        </p:spPr>
        <p:txBody>
          <a:bodyPr wrap="square" lIns="0" tIns="0" rIns="0" bIns="0" rtlCol="0" anchor="t"/>
          <a:lstStyle/>
          <a:p>
            <a:pPr marL="0" indent="0" algn="l">
              <a:lnSpc>
                <a:spcPts val="2450"/>
              </a:lnSpc>
              <a:buNone/>
            </a:pPr>
            <a:r>
              <a:rPr lang="en-US" sz="1550" dirty="0">
                <a:solidFill>
                  <a:srgbClr val="49495A"/>
                </a:solidFill>
                <a:latin typeface="Open Sans" pitchFamily="34" charset="0"/>
                <a:ea typeface="Open Sans" pitchFamily="34" charset="-122"/>
                <a:cs typeface="Open Sans" pitchFamily="34" charset="-120"/>
              </a:rPr>
              <a:t> Le modèle </a:t>
            </a:r>
            <a:r>
              <a:rPr lang="en-US" sz="1550" b="1" dirty="0">
                <a:solidFill>
                  <a:srgbClr val="49495A"/>
                </a:solidFill>
                <a:latin typeface="Open Sans" pitchFamily="34" charset="0"/>
                <a:ea typeface="Open Sans" pitchFamily="34" charset="-122"/>
                <a:cs typeface="Open Sans" pitchFamily="34" charset="-120"/>
              </a:rPr>
              <a:t>Random Forest</a:t>
            </a:r>
            <a:r>
              <a:rPr lang="en-US" sz="1550" dirty="0">
                <a:solidFill>
                  <a:srgbClr val="49495A"/>
                </a:solidFill>
                <a:latin typeface="Open Sans" pitchFamily="34" charset="0"/>
                <a:ea typeface="Open Sans" pitchFamily="34" charset="-122"/>
                <a:cs typeface="Open Sans" pitchFamily="34" charset="-120"/>
              </a:rPr>
              <a:t> a obtenu les meilleures performances, avec une accuracy de </a:t>
            </a:r>
            <a:r>
              <a:rPr lang="en-US" altLang="fr-FR" sz="1550" dirty="0">
                <a:solidFill>
                  <a:srgbClr val="49495A"/>
                </a:solidFill>
                <a:latin typeface="Open Sans" pitchFamily="34" charset="0"/>
                <a:ea typeface="Open Sans" pitchFamily="34" charset="-122"/>
                <a:cs typeface="Open Sans" pitchFamily="34" charset="-120"/>
              </a:rPr>
              <a:t>86</a:t>
            </a:r>
            <a:r>
              <a:rPr lang="fr-FR" altLang="en-US" sz="1550" dirty="0">
                <a:solidFill>
                  <a:srgbClr val="49495A"/>
                </a:solidFill>
                <a:latin typeface="Open Sans" pitchFamily="34" charset="0"/>
                <a:ea typeface="Open Sans" pitchFamily="34" charset="-122"/>
                <a:cs typeface="Open Sans" pitchFamily="34" charset="-120"/>
              </a:rPr>
              <a:t>.</a:t>
            </a:r>
            <a:r>
              <a:rPr lang="en-US" altLang="fr-FR" sz="1550" dirty="0">
                <a:solidFill>
                  <a:srgbClr val="49495A"/>
                </a:solidFill>
                <a:latin typeface="Open Sans" pitchFamily="34" charset="0"/>
                <a:ea typeface="Open Sans" pitchFamily="34" charset="-122"/>
                <a:cs typeface="Open Sans" pitchFamily="34" charset="-120"/>
              </a:rPr>
              <a:t>6</a:t>
            </a:r>
            <a:r>
              <a:rPr lang="en-US" sz="1550" dirty="0">
                <a:solidFill>
                  <a:srgbClr val="49495A"/>
                </a:solidFill>
                <a:latin typeface="Open Sans" pitchFamily="34" charset="0"/>
                <a:ea typeface="Open Sans" pitchFamily="34" charset="-122"/>
                <a:cs typeface="Open Sans" pitchFamily="34" charset="-120"/>
              </a:rPr>
              <a:t>%</a:t>
            </a:r>
            <a:r>
              <a:rPr lang="fr-FR" altLang="en-US" sz="1550" dirty="0">
                <a:solidFill>
                  <a:srgbClr val="49495A"/>
                </a:solidFill>
                <a:latin typeface="Open Sans" pitchFamily="34" charset="0"/>
                <a:ea typeface="Open Sans" pitchFamily="34" charset="-122"/>
                <a:cs typeface="Open Sans" pitchFamily="34" charset="-120"/>
              </a:rPr>
              <a:t> et</a:t>
            </a:r>
            <a:r>
              <a:rPr lang="en-US" sz="1550" dirty="0">
                <a:solidFill>
                  <a:srgbClr val="49495A"/>
                </a:solidFill>
                <a:latin typeface="Open Sans" pitchFamily="34" charset="0"/>
                <a:ea typeface="Open Sans" pitchFamily="34" charset="-122"/>
                <a:cs typeface="Open Sans" pitchFamily="34" charset="-120"/>
              </a:rPr>
              <a:t> un </a:t>
            </a:r>
            <a:r>
              <a:rPr lang="en-US" sz="1550" b="1" dirty="0">
                <a:solidFill>
                  <a:srgbClr val="49495A"/>
                </a:solidFill>
                <a:latin typeface="Open Sans" pitchFamily="34" charset="0"/>
                <a:ea typeface="Open Sans" pitchFamily="34" charset="-122"/>
                <a:cs typeface="Open Sans" pitchFamily="34" charset="-120"/>
              </a:rPr>
              <a:t>F1-score</a:t>
            </a:r>
            <a:r>
              <a:rPr lang="en-US" sz="1550" dirty="0">
                <a:solidFill>
                  <a:srgbClr val="49495A"/>
                </a:solidFill>
                <a:latin typeface="Open Sans" pitchFamily="34" charset="0"/>
                <a:ea typeface="Open Sans" pitchFamily="34" charset="-122"/>
                <a:cs typeface="Open Sans" pitchFamily="34" charset="-120"/>
              </a:rPr>
              <a:t> pondéré de </a:t>
            </a:r>
            <a:r>
              <a:rPr lang="en-US" altLang="fr-FR" sz="1550" dirty="0">
                <a:solidFill>
                  <a:srgbClr val="49495A"/>
                </a:solidFill>
                <a:latin typeface="Open Sans" pitchFamily="34" charset="0"/>
                <a:ea typeface="Open Sans" pitchFamily="34" charset="-122"/>
                <a:cs typeface="Open Sans" pitchFamily="34" charset="-120"/>
              </a:rPr>
              <a:t>0.866</a:t>
            </a:r>
            <a:r>
              <a:rPr lang="en-US" sz="1550" dirty="0">
                <a:solidFill>
                  <a:srgbClr val="49495A"/>
                </a:solidFill>
                <a:latin typeface="Open Sans" pitchFamily="34" charset="0"/>
                <a:ea typeface="Open Sans" pitchFamily="34" charset="-122"/>
                <a:cs typeface="Open Sans" pitchFamily="34" charset="-120"/>
              </a:rPr>
              <a:t>. L'utilisation de </a:t>
            </a:r>
            <a:r>
              <a:rPr lang="en-US" sz="1550" b="1" dirty="0">
                <a:solidFill>
                  <a:srgbClr val="49495A"/>
                </a:solidFill>
                <a:latin typeface="Open Sans" pitchFamily="34" charset="0"/>
                <a:ea typeface="Open Sans" pitchFamily="34" charset="-122"/>
                <a:cs typeface="Open Sans" pitchFamily="34" charset="-120"/>
              </a:rPr>
              <a:t>SMOTE</a:t>
            </a:r>
            <a:r>
              <a:rPr lang="en-US" sz="1550" dirty="0">
                <a:solidFill>
                  <a:srgbClr val="49495A"/>
                </a:solidFill>
                <a:latin typeface="Open Sans" pitchFamily="34" charset="0"/>
                <a:ea typeface="Open Sans" pitchFamily="34" charset="-122"/>
                <a:cs typeface="Open Sans" pitchFamily="34" charset="-120"/>
              </a:rPr>
              <a:t> a amélioré la gestion du déséquilibre des classes, contribuant ainsi à une meilleure performance globale du modèle. Ces résultats soulignent le potentiel du </a:t>
            </a:r>
            <a:r>
              <a:rPr lang="en-US" sz="1550" b="1" dirty="0">
                <a:solidFill>
                  <a:srgbClr val="49495A"/>
                </a:solidFill>
                <a:latin typeface="Open Sans" pitchFamily="34" charset="0"/>
                <a:ea typeface="Open Sans" pitchFamily="34" charset="-122"/>
                <a:cs typeface="Open Sans" pitchFamily="34" charset="-120"/>
              </a:rPr>
              <a:t>Random Forest</a:t>
            </a:r>
            <a:r>
              <a:rPr lang="en-US" sz="1550" dirty="0">
                <a:solidFill>
                  <a:srgbClr val="49495A"/>
                </a:solidFill>
                <a:latin typeface="Open Sans" pitchFamily="34" charset="0"/>
                <a:ea typeface="Open Sans" pitchFamily="34" charset="-122"/>
                <a:cs typeface="Open Sans" pitchFamily="34" charset="-120"/>
              </a:rPr>
              <a:t> pour la prédiction des stades de l'IRC.</a:t>
            </a:r>
            <a:endParaRPr lang="en-US" sz="1550" dirty="0"/>
          </a:p>
        </p:txBody>
      </p:sp>
      <p:sp>
        <p:nvSpPr>
          <p:cNvPr id="5" name="Text 2"/>
          <p:cNvSpPr/>
          <p:nvPr/>
        </p:nvSpPr>
        <p:spPr>
          <a:xfrm>
            <a:off x="689015" y="4591764"/>
            <a:ext cx="3735348" cy="649605"/>
          </a:xfrm>
          <a:prstGeom prst="rect">
            <a:avLst/>
          </a:prstGeom>
          <a:noFill/>
        </p:spPr>
        <p:txBody>
          <a:bodyPr wrap="none" lIns="0" tIns="0" rIns="0" bIns="0" rtlCol="0" anchor="t"/>
          <a:lstStyle/>
          <a:p>
            <a:pPr marL="0" indent="0" algn="ctr">
              <a:lnSpc>
                <a:spcPts val="5100"/>
              </a:lnSpc>
              <a:buNone/>
            </a:pPr>
            <a:r>
              <a:rPr lang="en-US" altLang="fr-FR" sz="51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86</a:t>
            </a:r>
            <a:r>
              <a:rPr lang="fr-FR" altLang="en-US" sz="51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t>
            </a:r>
            <a:r>
              <a:rPr lang="en-US" altLang="fr-FR" sz="51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6</a:t>
            </a:r>
            <a:r>
              <a:rPr lang="en-US" sz="51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t>
            </a:r>
            <a:endParaRPr lang="en-US" sz="5100" dirty="0"/>
          </a:p>
        </p:txBody>
      </p:sp>
      <p:sp>
        <p:nvSpPr>
          <p:cNvPr id="6" name="Text 3"/>
          <p:cNvSpPr/>
          <p:nvPr/>
        </p:nvSpPr>
        <p:spPr>
          <a:xfrm>
            <a:off x="1326237" y="5487353"/>
            <a:ext cx="2460784" cy="307538"/>
          </a:xfrm>
          <a:prstGeom prst="rect">
            <a:avLst/>
          </a:prstGeom>
          <a:noFill/>
        </p:spPr>
        <p:txBody>
          <a:bodyPr wrap="none" lIns="0" tIns="0" rIns="0" bIns="0" rtlCol="0" anchor="t"/>
          <a:lstStyle/>
          <a:p>
            <a:pPr marL="0" indent="0" algn="ctr">
              <a:lnSpc>
                <a:spcPts val="2400"/>
              </a:lnSpc>
              <a:buNone/>
            </a:pPr>
            <a:r>
              <a:rPr lang="en-US" sz="19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Accuracy</a:t>
            </a:r>
            <a:endParaRPr lang="en-US" sz="1900" dirty="0"/>
          </a:p>
        </p:txBody>
      </p:sp>
      <p:sp>
        <p:nvSpPr>
          <p:cNvPr id="7" name="Text 4"/>
          <p:cNvSpPr/>
          <p:nvPr/>
        </p:nvSpPr>
        <p:spPr>
          <a:xfrm>
            <a:off x="4719638" y="4591764"/>
            <a:ext cx="3735348" cy="649605"/>
          </a:xfrm>
          <a:prstGeom prst="rect">
            <a:avLst/>
          </a:prstGeom>
          <a:noFill/>
        </p:spPr>
        <p:txBody>
          <a:bodyPr wrap="none" lIns="0" tIns="0" rIns="0" bIns="0" rtlCol="0" anchor="t"/>
          <a:lstStyle/>
          <a:p>
            <a:pPr marL="0" indent="0" algn="ctr">
              <a:lnSpc>
                <a:spcPts val="5100"/>
              </a:lnSpc>
              <a:buNone/>
            </a:pPr>
            <a:r>
              <a:rPr lang="en-US" altLang="fr-FR" sz="5100" dirty="0"/>
              <a:t>0.866</a:t>
            </a:r>
            <a:endParaRPr lang="en-US" altLang="fr-FR" sz="5100" dirty="0"/>
          </a:p>
        </p:txBody>
      </p:sp>
      <p:sp>
        <p:nvSpPr>
          <p:cNvPr id="8" name="Text 5"/>
          <p:cNvSpPr/>
          <p:nvPr/>
        </p:nvSpPr>
        <p:spPr>
          <a:xfrm>
            <a:off x="5356860" y="5487353"/>
            <a:ext cx="2460784" cy="307538"/>
          </a:xfrm>
          <a:prstGeom prst="rect">
            <a:avLst/>
          </a:prstGeom>
          <a:noFill/>
        </p:spPr>
        <p:txBody>
          <a:bodyPr wrap="none" lIns="0" tIns="0" rIns="0" bIns="0" rtlCol="0" anchor="t"/>
          <a:lstStyle/>
          <a:p>
            <a:pPr marL="0" indent="0" algn="ctr">
              <a:lnSpc>
                <a:spcPts val="2400"/>
              </a:lnSpc>
              <a:buNone/>
            </a:pPr>
            <a:r>
              <a:rPr lang="en-US" sz="19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F1-score</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19031"/>
            <a:ext cx="13042821" cy="1417558"/>
          </a:xfrm>
          <a:prstGeom prst="rect">
            <a:avLst/>
          </a:prstGeom>
          <a:noFill/>
        </p:spPr>
        <p:txBody>
          <a:bodyPr wrap="square" lIns="0" tIns="0" rIns="0" bIns="0" rtlCol="0" anchor="t"/>
          <a:lstStyle/>
          <a:p>
            <a:pPr marL="0" indent="0" algn="l">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Limites et Perspectives: Améliorer la Prédiction</a:t>
            </a:r>
            <a:endParaRPr lang="en-US" sz="4450" dirty="0"/>
          </a:p>
        </p:txBody>
      </p:sp>
      <p:sp>
        <p:nvSpPr>
          <p:cNvPr id="3" name="Text 1"/>
          <p:cNvSpPr/>
          <p:nvPr/>
        </p:nvSpPr>
        <p:spPr>
          <a:xfrm>
            <a:off x="793790" y="2690217"/>
            <a:ext cx="13042821" cy="1814513"/>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 Ce projet présente certaines limites, notamment la taille d'échantillon limitée et l'absence de certaines variables importantes comme le </a:t>
            </a:r>
            <a:r>
              <a:rPr lang="en-US" sz="1750" b="1" dirty="0">
                <a:solidFill>
                  <a:srgbClr val="49495A"/>
                </a:solidFill>
                <a:latin typeface="Open Sans" pitchFamily="34" charset="0"/>
                <a:ea typeface="Open Sans" pitchFamily="34" charset="-122"/>
                <a:cs typeface="Open Sans" pitchFamily="34" charset="-120"/>
              </a:rPr>
              <a:t>DFG</a:t>
            </a:r>
            <a:r>
              <a:rPr lang="en-US" sz="1750" dirty="0">
                <a:solidFill>
                  <a:srgbClr val="49495A"/>
                </a:solidFill>
                <a:latin typeface="Open Sans" pitchFamily="34" charset="0"/>
                <a:ea typeface="Open Sans" pitchFamily="34" charset="-122"/>
                <a:cs typeface="Open Sans" pitchFamily="34" charset="-120"/>
              </a:rPr>
              <a:t>. La difficulté à prédire les stades intermédiaires (2 et 3) souligne la nécessité d'améliorer la robustesse des modèles. Les perspectives incluent la collecte de plus de données, l'intégration d'autres marqueurs rénaux, et le déploiement en environnement clinique pour validation. Ces améliorations potentielles pourraient significativement augmenter la précision et la pertinence clinique des modèles de prédiction de l'IRC.</a:t>
            </a:r>
            <a:endParaRPr lang="en-US" sz="1750" dirty="0"/>
          </a:p>
        </p:txBody>
      </p:sp>
      <p:sp>
        <p:nvSpPr>
          <p:cNvPr id="4" name="Shape 2"/>
          <p:cNvSpPr/>
          <p:nvPr/>
        </p:nvSpPr>
        <p:spPr>
          <a:xfrm>
            <a:off x="793790" y="4759881"/>
            <a:ext cx="2173724" cy="807958"/>
          </a:xfrm>
          <a:prstGeom prst="roundRect">
            <a:avLst>
              <a:gd name="adj" fmla="val 4211"/>
            </a:avLst>
          </a:prstGeom>
          <a:solidFill>
            <a:srgbClr val="EAE8F3"/>
          </a:solidFill>
        </p:spPr>
      </p:sp>
      <p:sp>
        <p:nvSpPr>
          <p:cNvPr id="5" name="Text 3"/>
          <p:cNvSpPr/>
          <p:nvPr/>
        </p:nvSpPr>
        <p:spPr>
          <a:xfrm>
            <a:off x="1721167" y="4964549"/>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1</a:t>
            </a:r>
            <a:endParaRPr lang="en-US" sz="2500" dirty="0"/>
          </a:p>
        </p:txBody>
      </p:sp>
      <p:sp>
        <p:nvSpPr>
          <p:cNvPr id="6" name="Text 4"/>
          <p:cNvSpPr/>
          <p:nvPr/>
        </p:nvSpPr>
        <p:spPr>
          <a:xfrm>
            <a:off x="3194328" y="4986695"/>
            <a:ext cx="2976562"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Collecte de Données</a:t>
            </a:r>
            <a:endParaRPr lang="en-US" sz="2200" dirty="0"/>
          </a:p>
        </p:txBody>
      </p:sp>
      <p:sp>
        <p:nvSpPr>
          <p:cNvPr id="7" name="Shape 5"/>
          <p:cNvSpPr/>
          <p:nvPr/>
        </p:nvSpPr>
        <p:spPr>
          <a:xfrm>
            <a:off x="3080861" y="5552599"/>
            <a:ext cx="10642402" cy="15240"/>
          </a:xfrm>
          <a:prstGeom prst="roundRect">
            <a:avLst>
              <a:gd name="adj" fmla="val 223256"/>
            </a:avLst>
          </a:prstGeom>
          <a:solidFill>
            <a:srgbClr val="D0CED9"/>
          </a:solidFill>
        </p:spPr>
      </p:sp>
      <p:sp>
        <p:nvSpPr>
          <p:cNvPr id="8" name="Shape 6"/>
          <p:cNvSpPr/>
          <p:nvPr/>
        </p:nvSpPr>
        <p:spPr>
          <a:xfrm>
            <a:off x="793790" y="5681186"/>
            <a:ext cx="4347567" cy="807958"/>
          </a:xfrm>
          <a:prstGeom prst="roundRect">
            <a:avLst>
              <a:gd name="adj" fmla="val 4211"/>
            </a:avLst>
          </a:prstGeom>
          <a:solidFill>
            <a:srgbClr val="EAE8F3"/>
          </a:solidFill>
        </p:spPr>
      </p:sp>
      <p:sp>
        <p:nvSpPr>
          <p:cNvPr id="9" name="Text 7"/>
          <p:cNvSpPr/>
          <p:nvPr/>
        </p:nvSpPr>
        <p:spPr>
          <a:xfrm>
            <a:off x="2808089" y="5885855"/>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2</a:t>
            </a:r>
            <a:endParaRPr lang="en-US" sz="2500" dirty="0"/>
          </a:p>
        </p:txBody>
      </p:sp>
      <p:sp>
        <p:nvSpPr>
          <p:cNvPr id="10" name="Text 8"/>
          <p:cNvSpPr/>
          <p:nvPr/>
        </p:nvSpPr>
        <p:spPr>
          <a:xfrm>
            <a:off x="5368171" y="5908000"/>
            <a:ext cx="3734038"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Intégration de Marqueurs</a:t>
            </a:r>
            <a:endParaRPr lang="en-US" sz="2200" dirty="0"/>
          </a:p>
        </p:txBody>
      </p:sp>
      <p:sp>
        <p:nvSpPr>
          <p:cNvPr id="11" name="Shape 9"/>
          <p:cNvSpPr/>
          <p:nvPr/>
        </p:nvSpPr>
        <p:spPr>
          <a:xfrm>
            <a:off x="5254704" y="6473904"/>
            <a:ext cx="8468558" cy="15240"/>
          </a:xfrm>
          <a:prstGeom prst="roundRect">
            <a:avLst>
              <a:gd name="adj" fmla="val 223256"/>
            </a:avLst>
          </a:prstGeom>
          <a:solidFill>
            <a:srgbClr val="D0CED9"/>
          </a:solidFill>
        </p:spPr>
      </p:sp>
      <p:sp>
        <p:nvSpPr>
          <p:cNvPr id="12" name="Shape 10"/>
          <p:cNvSpPr/>
          <p:nvPr/>
        </p:nvSpPr>
        <p:spPr>
          <a:xfrm>
            <a:off x="793790" y="6602492"/>
            <a:ext cx="6521410" cy="807958"/>
          </a:xfrm>
          <a:prstGeom prst="roundRect">
            <a:avLst>
              <a:gd name="adj" fmla="val 4211"/>
            </a:avLst>
          </a:prstGeom>
          <a:solidFill>
            <a:srgbClr val="EAE8F3"/>
          </a:solidFill>
        </p:spPr>
      </p:sp>
      <p:sp>
        <p:nvSpPr>
          <p:cNvPr id="13" name="Text 11"/>
          <p:cNvSpPr/>
          <p:nvPr/>
        </p:nvSpPr>
        <p:spPr>
          <a:xfrm>
            <a:off x="3895011" y="6807160"/>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3</a:t>
            </a:r>
            <a:endParaRPr lang="en-US" sz="2500" dirty="0"/>
          </a:p>
        </p:txBody>
      </p:sp>
      <p:sp>
        <p:nvSpPr>
          <p:cNvPr id="14" name="Text 12"/>
          <p:cNvSpPr/>
          <p:nvPr/>
        </p:nvSpPr>
        <p:spPr>
          <a:xfrm>
            <a:off x="7542014" y="6829306"/>
            <a:ext cx="3236952"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Déploiement Clinique</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137410"/>
          </a:xfrm>
          <a:prstGeom prst="rect">
            <a:avLst/>
          </a:prstGeom>
        </p:spPr>
      </p:pic>
      <p:sp>
        <p:nvSpPr>
          <p:cNvPr id="3" name="Text 0"/>
          <p:cNvSpPr/>
          <p:nvPr/>
        </p:nvSpPr>
        <p:spPr>
          <a:xfrm>
            <a:off x="598408" y="2607588"/>
            <a:ext cx="7273647" cy="534352"/>
          </a:xfrm>
          <a:prstGeom prst="rect">
            <a:avLst/>
          </a:prstGeom>
          <a:noFill/>
        </p:spPr>
        <p:txBody>
          <a:bodyPr wrap="none" lIns="0" tIns="0" rIns="0" bIns="0" rtlCol="0" anchor="t"/>
          <a:lstStyle/>
          <a:p>
            <a:pPr marL="0" indent="0" algn="l">
              <a:lnSpc>
                <a:spcPts val="4200"/>
              </a:lnSpc>
              <a:buNone/>
            </a:pPr>
            <a:r>
              <a:rPr lang="en-US" sz="33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Conclusion et Recommandations</a:t>
            </a:r>
            <a:endParaRPr lang="en-US" sz="3350" dirty="0"/>
          </a:p>
        </p:txBody>
      </p:sp>
      <p:sp>
        <p:nvSpPr>
          <p:cNvPr id="4" name="Text 1"/>
          <p:cNvSpPr/>
          <p:nvPr/>
        </p:nvSpPr>
        <p:spPr>
          <a:xfrm>
            <a:off x="598408" y="3398401"/>
            <a:ext cx="13433584" cy="1093946"/>
          </a:xfrm>
          <a:prstGeom prst="rect">
            <a:avLst/>
          </a:prstGeom>
          <a:noFill/>
        </p:spPr>
        <p:txBody>
          <a:bodyPr wrap="square" lIns="0" tIns="0" rIns="0" bIns="0" rtlCol="0" anchor="t"/>
          <a:lstStyle/>
          <a:p>
            <a:pPr marL="0" indent="0" algn="l">
              <a:lnSpc>
                <a:spcPts val="2150"/>
              </a:lnSpc>
              <a:buNone/>
            </a:pPr>
            <a:r>
              <a:rPr lang="en-US" sz="1300" dirty="0">
                <a:solidFill>
                  <a:srgbClr val="49495A"/>
                </a:solidFill>
                <a:latin typeface="Open Sans" pitchFamily="34" charset="0"/>
                <a:ea typeface="Open Sans" pitchFamily="34" charset="-122"/>
                <a:cs typeface="Open Sans" pitchFamily="34" charset="-120"/>
              </a:rPr>
              <a:t> En conclusion, ce projet a démontré le potentiel du machine learning pour la prédiction des stades de l'IRC. Le modèle </a:t>
            </a:r>
            <a:r>
              <a:rPr lang="en-US" sz="1300" b="1" dirty="0">
                <a:solidFill>
                  <a:srgbClr val="49495A"/>
                </a:solidFill>
                <a:latin typeface="Open Sans" pitchFamily="34" charset="0"/>
                <a:ea typeface="Open Sans" pitchFamily="34" charset="-122"/>
                <a:cs typeface="Open Sans" pitchFamily="34" charset="-120"/>
              </a:rPr>
              <a:t>Random Forest</a:t>
            </a:r>
            <a:r>
              <a:rPr lang="en-US" sz="1300" dirty="0">
                <a:solidFill>
                  <a:srgbClr val="49495A"/>
                </a:solidFill>
                <a:latin typeface="Open Sans" pitchFamily="34" charset="0"/>
                <a:ea typeface="Open Sans" pitchFamily="34" charset="-122"/>
                <a:cs typeface="Open Sans" pitchFamily="34" charset="-120"/>
              </a:rPr>
              <a:t> a montré des performances prometteuses, mais des améliorations sont nécessaires pour augmenter sa robustesse et sa précision. Nous recommandons de collecter plus de données, d'intégrer d'autres marqueurs rénaux, et de valider les modèles en environnement clinique. Ces étapes permettront d'améliorer le diagnostic et la gestion de l'IRC, contribuant ainsi à une meilleure prise en charge des patients.</a:t>
            </a:r>
            <a:endParaRPr lang="en-US" sz="1300" dirty="0"/>
          </a:p>
        </p:txBody>
      </p:sp>
      <p:pic>
        <p:nvPicPr>
          <p:cNvPr id="5" name="Image 1" descr="preencoded.png"/>
          <p:cNvPicPr>
            <a:picLocks noChangeAspect="1"/>
          </p:cNvPicPr>
          <p:nvPr/>
        </p:nvPicPr>
        <p:blipFill>
          <a:blip r:embed="rId2"/>
          <a:stretch>
            <a:fillRect/>
          </a:stretch>
        </p:blipFill>
        <p:spPr>
          <a:xfrm>
            <a:off x="598408" y="4684633"/>
            <a:ext cx="854988" cy="1025962"/>
          </a:xfrm>
          <a:prstGeom prst="rect">
            <a:avLst/>
          </a:prstGeom>
        </p:spPr>
      </p:pic>
      <p:sp>
        <p:nvSpPr>
          <p:cNvPr id="6" name="Text 2"/>
          <p:cNvSpPr/>
          <p:nvPr/>
        </p:nvSpPr>
        <p:spPr>
          <a:xfrm>
            <a:off x="1709857" y="4855607"/>
            <a:ext cx="2859167" cy="267057"/>
          </a:xfrm>
          <a:prstGeom prst="rect">
            <a:avLst/>
          </a:prstGeom>
          <a:noFill/>
        </p:spPr>
        <p:txBody>
          <a:bodyPr wrap="none" lIns="0" tIns="0" rIns="0" bIns="0" rtlCol="0" anchor="t"/>
          <a:lstStyle/>
          <a:p>
            <a:pPr marL="0" indent="0" algn="l">
              <a:lnSpc>
                <a:spcPts val="2100"/>
              </a:lnSpc>
              <a:buNone/>
            </a:pPr>
            <a:r>
              <a:rPr lang="en-US" sz="1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Collecter Plus de Données</a:t>
            </a:r>
            <a:endParaRPr lang="en-US" sz="1650" dirty="0"/>
          </a:p>
        </p:txBody>
      </p:sp>
      <p:pic>
        <p:nvPicPr>
          <p:cNvPr id="7" name="Image 2" descr="preencoded.png"/>
          <p:cNvPicPr>
            <a:picLocks noChangeAspect="1"/>
          </p:cNvPicPr>
          <p:nvPr/>
        </p:nvPicPr>
        <p:blipFill>
          <a:blip r:embed="rId3"/>
          <a:stretch>
            <a:fillRect/>
          </a:stretch>
        </p:blipFill>
        <p:spPr>
          <a:xfrm>
            <a:off x="598408" y="5710595"/>
            <a:ext cx="854988" cy="1025962"/>
          </a:xfrm>
          <a:prstGeom prst="rect">
            <a:avLst/>
          </a:prstGeom>
        </p:spPr>
      </p:pic>
      <p:sp>
        <p:nvSpPr>
          <p:cNvPr id="8" name="Text 3"/>
          <p:cNvSpPr/>
          <p:nvPr/>
        </p:nvSpPr>
        <p:spPr>
          <a:xfrm>
            <a:off x="1709857" y="5881568"/>
            <a:ext cx="3087410" cy="267057"/>
          </a:xfrm>
          <a:prstGeom prst="rect">
            <a:avLst/>
          </a:prstGeom>
          <a:noFill/>
        </p:spPr>
        <p:txBody>
          <a:bodyPr wrap="none" lIns="0" tIns="0" rIns="0" bIns="0" rtlCol="0" anchor="t"/>
          <a:lstStyle/>
          <a:p>
            <a:pPr marL="0" indent="0" algn="l">
              <a:lnSpc>
                <a:spcPts val="2100"/>
              </a:lnSpc>
              <a:buNone/>
            </a:pPr>
            <a:r>
              <a:rPr lang="en-US" sz="1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Intégrer d'Autres Marqueurs</a:t>
            </a:r>
            <a:endParaRPr lang="en-US" sz="1650" dirty="0"/>
          </a:p>
        </p:txBody>
      </p:sp>
      <p:pic>
        <p:nvPicPr>
          <p:cNvPr id="9" name="Image 3" descr="preencoded.png"/>
          <p:cNvPicPr>
            <a:picLocks noChangeAspect="1"/>
          </p:cNvPicPr>
          <p:nvPr/>
        </p:nvPicPr>
        <p:blipFill>
          <a:blip r:embed="rId4"/>
          <a:stretch>
            <a:fillRect/>
          </a:stretch>
        </p:blipFill>
        <p:spPr>
          <a:xfrm>
            <a:off x="598408" y="6736556"/>
            <a:ext cx="854988" cy="1025962"/>
          </a:xfrm>
          <a:prstGeom prst="rect">
            <a:avLst/>
          </a:prstGeom>
        </p:spPr>
      </p:pic>
      <p:sp>
        <p:nvSpPr>
          <p:cNvPr id="10" name="Text 4"/>
          <p:cNvSpPr/>
          <p:nvPr/>
        </p:nvSpPr>
        <p:spPr>
          <a:xfrm>
            <a:off x="1709857" y="6907530"/>
            <a:ext cx="2137410" cy="267057"/>
          </a:xfrm>
          <a:prstGeom prst="rect">
            <a:avLst/>
          </a:prstGeom>
          <a:noFill/>
        </p:spPr>
        <p:txBody>
          <a:bodyPr wrap="none" lIns="0" tIns="0" rIns="0" bIns="0" rtlCol="0" anchor="t"/>
          <a:lstStyle/>
          <a:p>
            <a:pPr marL="0" indent="0" algn="l">
              <a:lnSpc>
                <a:spcPts val="2100"/>
              </a:lnSpc>
              <a:buNone/>
            </a:pPr>
            <a:r>
              <a:rPr lang="en-US" sz="1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Valider en Clinique</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5546</Words>
  <Application>WPS Presentation</Application>
  <PresentationFormat>On-screen Show (16:9)</PresentationFormat>
  <Paragraphs>106</Paragraphs>
  <Slides>8</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vt:i4>
      </vt:variant>
    </vt:vector>
  </HeadingPairs>
  <TitlesOfParts>
    <vt:vector size="21" baseType="lpstr">
      <vt:lpstr>Arial</vt:lpstr>
      <vt:lpstr>SimSun</vt:lpstr>
      <vt:lpstr>Wingdings</vt:lpstr>
      <vt:lpstr>Libre Baskerville</vt:lpstr>
      <vt:lpstr>Libre Baskerville</vt:lpstr>
      <vt:lpstr>Libre Baskerville</vt:lpstr>
      <vt:lpstr>Open Sans</vt:lpstr>
      <vt:lpstr>Open Sans</vt:lpstr>
      <vt:lpstr>Open Sans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melzo</cp:lastModifiedBy>
  <cp:revision>2</cp:revision>
  <dcterms:created xsi:type="dcterms:W3CDTF">2025-04-11T14:23:00Z</dcterms:created>
  <dcterms:modified xsi:type="dcterms:W3CDTF">2025-04-11T15:21:32Z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F670BD211FF74A11A6C8492F08EC5EC3_13</vt:lpwstr>
  </property>
  <property fmtid="{D5CDD505-2E9C-101B-9397-08002B2CF9AE}" pid="3" name="KSOProductBuildVer">
    <vt:lpwstr>1036-12.2.0.20795</vt:lpwstr>
  </property>
</Properties>
</file>